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17C_86DB6EA5.xml" ContentType="application/vnd.ms-powerpoint.comment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04" r:id="rId4"/>
    <p:sldMasterId id="2147484213" r:id="rId5"/>
  </p:sldMasterIdLst>
  <p:notesMasterIdLst>
    <p:notesMasterId r:id="rId16"/>
  </p:notesMasterIdLst>
  <p:handoutMasterIdLst>
    <p:handoutMasterId r:id="rId17"/>
  </p:handoutMasterIdLst>
  <p:sldIdLst>
    <p:sldId id="268" r:id="rId6"/>
    <p:sldId id="269" r:id="rId7"/>
    <p:sldId id="380" r:id="rId8"/>
    <p:sldId id="384" r:id="rId9"/>
    <p:sldId id="385" r:id="rId10"/>
    <p:sldId id="263" r:id="rId11"/>
    <p:sldId id="382" r:id="rId12"/>
    <p:sldId id="386" r:id="rId13"/>
    <p:sldId id="383" r:id="rId14"/>
    <p:sldId id="37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053B07-2C63-C88C-F61D-3BFC888267AC}" name="Margaret Hughes" initials="MH" userId="Margaret Hughes" providerId="None"/>
  <p188:author id="{43EFB212-E462-4E8C-3979-0A31A266B623}" name="Catrin Morris" initials="CM" userId="7bf350b112f2680d" providerId="Windows Live"/>
  <p188:author id="{47488ACD-C271-DFB8-533F-577F21471FDF}" name="Christian" initials="C" userId="S::christian@cleartranslations.co.uk::d7dcdc17-16c0-4aee-a49f-006c5e9413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8686"/>
    <a:srgbClr val="F1F1F4"/>
    <a:srgbClr val="626D7C"/>
    <a:srgbClr val="ED6F76"/>
    <a:srgbClr val="E83754"/>
    <a:srgbClr val="8E9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comments/modernComment_17C_86DB6EA5.xml><?xml version="1.0" encoding="utf-8"?>
<p188:cmLst xmlns:a="http://schemas.openxmlformats.org/drawingml/2006/main" xmlns:r="http://schemas.openxmlformats.org/officeDocument/2006/relationships" xmlns:p188="http://schemas.microsoft.com/office/powerpoint/2018/8/main">
  <p188:cm id="{0CDC45EC-D5EF-4EBB-9F7A-DD1775544105}" authorId="{FA053B07-2C63-C88C-F61D-3BFC888267AC}" created="2022-12-08T11:06:45.094">
    <ac:txMkLst xmlns:ac="http://schemas.microsoft.com/office/drawing/2013/main/command">
      <pc:docMk xmlns:pc="http://schemas.microsoft.com/office/powerpoint/2013/main/command"/>
      <pc:sldMk xmlns:pc="http://schemas.microsoft.com/office/powerpoint/2013/main/command" cId="2262527653" sldId="380"/>
      <ac:spMk id="2" creationId="{04817D83-F173-7C36-464D-8198D8672170}"/>
      <ac:txMk cp="50" len="7">
        <ac:context len="59" hash="1329589068"/>
      </ac:txMk>
    </ac:txMkLst>
    <p188:pos x="2231956" y="2850585"/>
    <p188:txBody>
      <a:bodyPr/>
      <a:lstStyle/>
      <a:p>
        <a:r>
          <a:rPr lang="en-GB"/>
          <a:t>The list here and in the notes for the slides are different.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CEA710-4803-ECC2-01B0-D497A1B18C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260B63-5F9D-9088-C04E-F2F76DA7F9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6484-E16C-E241-9C66-FC5DB692B555}" type="datetimeFigureOut">
              <a:rPr lang="en-US" smtClean="0"/>
              <a:t>1/23/2023</a:t>
            </a:fld>
            <a:endParaRPr lang="en-US"/>
          </a:p>
        </p:txBody>
      </p:sp>
      <p:sp>
        <p:nvSpPr>
          <p:cNvPr id="4" name="Footer Placeholder 3">
            <a:extLst>
              <a:ext uri="{FF2B5EF4-FFF2-40B4-BE49-F238E27FC236}">
                <a16:creationId xmlns:a16="http://schemas.microsoft.com/office/drawing/2014/main" id="{797D8F55-E585-8B9F-BD8F-4888293B0C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15F6B16-5D74-969E-5067-975B2DB7B5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F4225E-05FE-F140-82AF-4C5422757060}" type="slidenum">
              <a:rPr lang="en-US" smtClean="0"/>
              <a:t>‹#›</a:t>
            </a:fld>
            <a:endParaRPr lang="en-US"/>
          </a:p>
        </p:txBody>
      </p:sp>
    </p:spTree>
    <p:extLst>
      <p:ext uri="{BB962C8B-B14F-4D97-AF65-F5344CB8AC3E}">
        <p14:creationId xmlns:p14="http://schemas.microsoft.com/office/powerpoint/2010/main" val="1475123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757C8-9EE2-44BF-A58F-3CBA4CA67139}" type="datetimeFigureOut">
              <a:rPr lang="en-GB" smtClean="0"/>
              <a:t>23/01/2023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B540FD-4677-49E7-893F-123A4894E3B9}" type="slidenum">
              <a:rPr lang="en-GB" smtClean="0"/>
              <a:t>‹#›</a:t>
            </a:fld>
            <a:endParaRPr lang="en-GB"/>
          </a:p>
        </p:txBody>
      </p:sp>
    </p:spTree>
    <p:extLst>
      <p:ext uri="{BB962C8B-B14F-4D97-AF65-F5344CB8AC3E}">
        <p14:creationId xmlns:p14="http://schemas.microsoft.com/office/powerpoint/2010/main" val="291631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Led by Peter Hain, who would later become Lord Hain and a member of parliament for Neath, during the protest in Swansea he was a 19-year-old student and an ardent anti racism campaigner.</a:t>
            </a:r>
            <a:r>
              <a:rPr lang="en-GB" baseline="0"/>
              <a:t> </a:t>
            </a:r>
            <a:r>
              <a:rPr lang="en-GB"/>
              <a:t>The world was slowly waking up to the true horror of apartheid regime in South Africa - however rugby was not listening.</a:t>
            </a:r>
          </a:p>
          <a:p>
            <a:endParaRPr lang="en-GB"/>
          </a:p>
          <a:p>
            <a:r>
              <a:rPr lang="en-GB"/>
              <a:t>"Frankly it was a dialogue with the deaf between anti-apartheid protestors, and players and spectators," said Lord Hain. "We tried to engage with them to say they were collaborators with the most evil and racist system in the world, but they just thought we were interfering with their game - and they really hated us for it."</a:t>
            </a:r>
          </a:p>
        </p:txBody>
      </p:sp>
      <p:sp>
        <p:nvSpPr>
          <p:cNvPr id="4" name="Slide Number Placeholder 3"/>
          <p:cNvSpPr>
            <a:spLocks noGrp="1"/>
          </p:cNvSpPr>
          <p:nvPr>
            <p:ph type="sldNum" sz="quarter" idx="10"/>
          </p:nvPr>
        </p:nvSpPr>
        <p:spPr/>
        <p:txBody>
          <a:bodyPr/>
          <a:lstStyle/>
          <a:p>
            <a:fld id="{705F37B8-592D-4D6B-B339-FC60ECD3B93D}" type="slidenum">
              <a:rPr lang="en-GB" smtClean="0"/>
              <a:t>6</a:t>
            </a:fld>
            <a:endParaRPr lang="en-GB"/>
          </a:p>
        </p:txBody>
      </p:sp>
    </p:spTree>
    <p:extLst>
      <p:ext uri="{BB962C8B-B14F-4D97-AF65-F5344CB8AC3E}">
        <p14:creationId xmlns:p14="http://schemas.microsoft.com/office/powerpoint/2010/main" val="4041953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714995" y="763747"/>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a:p>
        </p:txBody>
      </p:sp>
      <p:sp>
        <p:nvSpPr>
          <p:cNvPr id="3" name="Subtitle 2"/>
          <p:cNvSpPr>
            <a:spLocks noGrp="1"/>
          </p:cNvSpPr>
          <p:nvPr>
            <p:ph type="subTitle" idx="1"/>
          </p:nvPr>
        </p:nvSpPr>
        <p:spPr>
          <a:xfrm>
            <a:off x="2809989" y="2809053"/>
            <a:ext cx="6801612" cy="1239894"/>
          </a:xfrm>
          <a:solidFill>
            <a:schemeClr val="tx1"/>
          </a:solidFill>
          <a:ln w="41275">
            <a:solidFill>
              <a:srgbClr val="ED6F76"/>
            </a:solidFill>
          </a:ln>
        </p:spPr>
        <p:txBody>
          <a:bodyPr>
            <a:normAutofit/>
          </a:bodyPr>
          <a:lstStyle>
            <a:lvl1pPr marL="0" indent="0" algn="ctr">
              <a:buNone/>
              <a:defRPr sz="2000">
                <a:solidFill>
                  <a:srgbClr val="626D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72468011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1F1F4"/>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452" y="1645822"/>
            <a:ext cx="11362826" cy="3850305"/>
          </a:xfrm>
          <a:solidFill>
            <a:srgbClr val="F1F1F4"/>
          </a:solid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254171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36452" y="1616640"/>
            <a:ext cx="4916170" cy="42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530919" y="1616640"/>
            <a:ext cx="4615030" cy="42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4073139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6452" y="160664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36452" y="2516608"/>
            <a:ext cx="4270248" cy="322447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830215" y="2516607"/>
            <a:ext cx="4253484" cy="3224477"/>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4830215" y="160664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itle 9"/>
          <p:cNvSpPr>
            <a:spLocks noGrp="1"/>
          </p:cNvSpPr>
          <p:nvPr>
            <p:ph type="title"/>
          </p:nvPr>
        </p:nvSpPr>
        <p:spPr/>
        <p:txBody>
          <a:bodyPr/>
          <a:lstStyle/>
          <a:p>
            <a:r>
              <a:rPr lang="en-GB"/>
              <a:t>Click to edit Master title style</a:t>
            </a:r>
            <a:endParaRPr lang="en-US"/>
          </a:p>
        </p:txBody>
      </p:sp>
      <p:sp>
        <p:nvSpPr>
          <p:cNvPr id="5" name="Picture Placeholder 4">
            <a:extLst>
              <a:ext uri="{FF2B5EF4-FFF2-40B4-BE49-F238E27FC236}">
                <a16:creationId xmlns:a16="http://schemas.microsoft.com/office/drawing/2014/main" id="{8B0C1399-8DE1-49AE-A895-013439A51D8E}"/>
              </a:ext>
            </a:extLst>
          </p:cNvPr>
          <p:cNvSpPr>
            <a:spLocks noGrp="1"/>
          </p:cNvSpPr>
          <p:nvPr>
            <p:ph type="pic" sz="quarter" idx="14"/>
          </p:nvPr>
        </p:nvSpPr>
        <p:spPr>
          <a:xfrm>
            <a:off x="9323978" y="1606643"/>
            <a:ext cx="2400300" cy="3918668"/>
          </a:xfrm>
        </p:spPr>
        <p:txBody>
          <a:bodyPr/>
          <a:lstStyle/>
          <a:p>
            <a:endParaRPr lang="en-GB"/>
          </a:p>
        </p:txBody>
      </p:sp>
    </p:spTree>
    <p:extLst>
      <p:ext uri="{BB962C8B-B14F-4D97-AF65-F5344CB8AC3E}">
        <p14:creationId xmlns:p14="http://schemas.microsoft.com/office/powerpoint/2010/main" val="219084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192497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2719" y="2369658"/>
            <a:ext cx="7266561" cy="1379382"/>
          </a:xfrm>
        </p:spPr>
        <p:txBody>
          <a:bodyPr/>
          <a:lstStyle/>
          <a:p>
            <a:r>
              <a:rPr lang="en-GB"/>
              <a:t>Click to edit Master title style</a:t>
            </a:r>
            <a:endParaRPr lang="en-US"/>
          </a:p>
        </p:txBody>
      </p:sp>
    </p:spTree>
    <p:extLst>
      <p:ext uri="{BB962C8B-B14F-4D97-AF65-F5344CB8AC3E}">
        <p14:creationId xmlns:p14="http://schemas.microsoft.com/office/powerpoint/2010/main" val="3763031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6A3249-73FC-47BF-80C7-6AEAFE39B90B}"/>
              </a:ext>
            </a:extLst>
          </p:cNvPr>
          <p:cNvSpPr>
            <a:spLocks noGrp="1"/>
          </p:cNvSpPr>
          <p:nvPr>
            <p:ph type="pic" sz="quarter" idx="10"/>
          </p:nvPr>
        </p:nvSpPr>
        <p:spPr>
          <a:xfrm>
            <a:off x="1254868" y="642025"/>
            <a:ext cx="9124545" cy="4844375"/>
          </a:xfrm>
        </p:spPr>
        <p:txBody>
          <a:bodyPr/>
          <a:lstStyle/>
          <a:p>
            <a:endParaRPr lang="en-GB"/>
          </a:p>
        </p:txBody>
      </p:sp>
    </p:spTree>
    <p:extLst>
      <p:ext uri="{BB962C8B-B14F-4D97-AF65-F5344CB8AC3E}">
        <p14:creationId xmlns:p14="http://schemas.microsoft.com/office/powerpoint/2010/main" val="596252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1F1F4"/>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452" y="1645822"/>
            <a:ext cx="11362826" cy="385030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2486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36452" y="1616640"/>
            <a:ext cx="4916170" cy="42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530919" y="1616640"/>
            <a:ext cx="4615030" cy="42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3657578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6452" y="160664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36452" y="2516608"/>
            <a:ext cx="4270248" cy="322447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830215" y="2516607"/>
            <a:ext cx="4253484" cy="3224477"/>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4830215" y="160664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itle 9"/>
          <p:cNvSpPr>
            <a:spLocks noGrp="1"/>
          </p:cNvSpPr>
          <p:nvPr>
            <p:ph type="title"/>
          </p:nvPr>
        </p:nvSpPr>
        <p:spPr/>
        <p:txBody>
          <a:bodyPr/>
          <a:lstStyle/>
          <a:p>
            <a:r>
              <a:rPr lang="en-GB"/>
              <a:t>Click to edit Master title style</a:t>
            </a:r>
            <a:endParaRPr lang="en-US"/>
          </a:p>
        </p:txBody>
      </p:sp>
      <p:sp>
        <p:nvSpPr>
          <p:cNvPr id="5" name="Picture Placeholder 4">
            <a:extLst>
              <a:ext uri="{FF2B5EF4-FFF2-40B4-BE49-F238E27FC236}">
                <a16:creationId xmlns:a16="http://schemas.microsoft.com/office/drawing/2014/main" id="{8B0C1399-8DE1-49AE-A895-013439A51D8E}"/>
              </a:ext>
            </a:extLst>
          </p:cNvPr>
          <p:cNvSpPr>
            <a:spLocks noGrp="1"/>
          </p:cNvSpPr>
          <p:nvPr>
            <p:ph type="pic" sz="quarter" idx="14"/>
          </p:nvPr>
        </p:nvSpPr>
        <p:spPr>
          <a:xfrm>
            <a:off x="9323978" y="1606643"/>
            <a:ext cx="2400300" cy="3918668"/>
          </a:xfrm>
        </p:spPr>
        <p:txBody>
          <a:bodyPr/>
          <a:lstStyle/>
          <a:p>
            <a:r>
              <a:rPr lang="en-GB"/>
              <a:t>Click icon to add picture</a:t>
            </a:r>
          </a:p>
        </p:txBody>
      </p:sp>
    </p:spTree>
    <p:extLst>
      <p:ext uri="{BB962C8B-B14F-4D97-AF65-F5344CB8AC3E}">
        <p14:creationId xmlns:p14="http://schemas.microsoft.com/office/powerpoint/2010/main" val="2497841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06265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2719" y="2369658"/>
            <a:ext cx="7266561" cy="1379382"/>
          </a:xfrm>
        </p:spPr>
        <p:txBody>
          <a:bodyPr/>
          <a:lstStyle/>
          <a:p>
            <a:r>
              <a:rPr lang="en-GB"/>
              <a:t>Click to edit Master title style</a:t>
            </a:r>
            <a:endParaRPr lang="en-US"/>
          </a:p>
        </p:txBody>
      </p:sp>
    </p:spTree>
    <p:extLst>
      <p:ext uri="{BB962C8B-B14F-4D97-AF65-F5344CB8AC3E}">
        <p14:creationId xmlns:p14="http://schemas.microsoft.com/office/powerpoint/2010/main" val="2663184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6A3249-73FC-47BF-80C7-6AEAFE39B90B}"/>
              </a:ext>
            </a:extLst>
          </p:cNvPr>
          <p:cNvSpPr>
            <a:spLocks noGrp="1"/>
          </p:cNvSpPr>
          <p:nvPr>
            <p:ph type="pic" sz="quarter" idx="10"/>
          </p:nvPr>
        </p:nvSpPr>
        <p:spPr>
          <a:xfrm>
            <a:off x="1254868" y="642025"/>
            <a:ext cx="9124545" cy="4844375"/>
          </a:xfrm>
        </p:spPr>
        <p:txBody>
          <a:bodyPr/>
          <a:lstStyle/>
          <a:p>
            <a:r>
              <a:rPr lang="en-GB"/>
              <a:t>Click icon to add picture</a:t>
            </a:r>
          </a:p>
        </p:txBody>
      </p:sp>
    </p:spTree>
    <p:extLst>
      <p:ext uri="{BB962C8B-B14F-4D97-AF65-F5344CB8AC3E}">
        <p14:creationId xmlns:p14="http://schemas.microsoft.com/office/powerpoint/2010/main" val="146371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289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714995" y="763747"/>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a:p>
        </p:txBody>
      </p:sp>
      <p:sp>
        <p:nvSpPr>
          <p:cNvPr id="3" name="Subtitle 2"/>
          <p:cNvSpPr>
            <a:spLocks noGrp="1"/>
          </p:cNvSpPr>
          <p:nvPr>
            <p:ph type="subTitle" idx="1"/>
          </p:nvPr>
        </p:nvSpPr>
        <p:spPr>
          <a:xfrm>
            <a:off x="2809989" y="2809053"/>
            <a:ext cx="6801612" cy="1239894"/>
          </a:xfrm>
          <a:solidFill>
            <a:schemeClr val="tx1"/>
          </a:solidFill>
          <a:ln w="41275">
            <a:solidFill>
              <a:srgbClr val="ED6F76"/>
            </a:solidFill>
          </a:ln>
        </p:spPr>
        <p:txBody>
          <a:bodyPr>
            <a:normAutofit/>
          </a:bodyPr>
          <a:lstStyle>
            <a:lvl1pPr marL="0" indent="0" algn="ctr">
              <a:buNone/>
              <a:defRPr sz="2000">
                <a:solidFill>
                  <a:srgbClr val="626D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93666452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36452" y="256161"/>
            <a:ext cx="11362826" cy="1188720"/>
          </a:xfrm>
          <a:prstGeom prst="rect">
            <a:avLst/>
          </a:prstGeom>
          <a:solidFill>
            <a:srgbClr val="F1F1F4"/>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75616" y="1564912"/>
            <a:ext cx="11362826" cy="4035130"/>
          </a:xfrm>
          <a:prstGeom prst="rect">
            <a:avLst/>
          </a:prstGeom>
          <a:solidFill>
            <a:srgbClr val="F1F1F4"/>
          </a:solidFill>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21" name="Straight Connector 20">
            <a:extLst>
              <a:ext uri="{FF2B5EF4-FFF2-40B4-BE49-F238E27FC236}">
                <a16:creationId xmlns:a16="http://schemas.microsoft.com/office/drawing/2014/main" id="{5691D3DC-F8C3-C043-66BB-31A3831B1357}"/>
              </a:ext>
            </a:extLst>
          </p:cNvPr>
          <p:cNvCxnSpPr>
            <a:cxnSpLocks/>
          </p:cNvCxnSpPr>
          <p:nvPr userDrawn="1"/>
        </p:nvCxnSpPr>
        <p:spPr>
          <a:xfrm>
            <a:off x="11945566" y="539262"/>
            <a:ext cx="0" cy="49568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46DC17-9034-0EC5-949F-C5018C3E8C23}"/>
              </a:ext>
            </a:extLst>
          </p:cNvPr>
          <p:cNvCxnSpPr>
            <a:cxnSpLocks/>
          </p:cNvCxnSpPr>
          <p:nvPr userDrawn="1"/>
        </p:nvCxnSpPr>
        <p:spPr>
          <a:xfrm>
            <a:off x="506627" y="6601839"/>
            <a:ext cx="986829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3" name="Picture 8" descr="Text, logo&#10;&#10;Description automatically generated">
            <a:extLst>
              <a:ext uri="{FF2B5EF4-FFF2-40B4-BE49-F238E27FC236}">
                <a16:creationId xmlns:a16="http://schemas.microsoft.com/office/drawing/2014/main" id="{7D8F594A-7B13-28C9-1148-5EA850F4B3C9}"/>
              </a:ext>
            </a:extLst>
          </p:cNvPr>
          <p:cNvPicPr>
            <a:picLocks noChangeAspect="1"/>
          </p:cNvPicPr>
          <p:nvPr userDrawn="1"/>
        </p:nvPicPr>
        <p:blipFill>
          <a:blip r:embed="rId10"/>
          <a:stretch>
            <a:fillRect/>
          </a:stretch>
        </p:blipFill>
        <p:spPr>
          <a:xfrm>
            <a:off x="10609390" y="5670126"/>
            <a:ext cx="1336177" cy="931713"/>
          </a:xfrm>
          <a:prstGeom prst="rect">
            <a:avLst/>
          </a:prstGeom>
        </p:spPr>
      </p:pic>
    </p:spTree>
    <p:extLst>
      <p:ext uri="{BB962C8B-B14F-4D97-AF65-F5344CB8AC3E}">
        <p14:creationId xmlns:p14="http://schemas.microsoft.com/office/powerpoint/2010/main" val="3320246233"/>
      </p:ext>
    </p:extLst>
  </p:cSld>
  <p:clrMap bg1="lt1" tx1="dk1" bg2="lt2" tx2="dk2" accent1="accent1" accent2="accent2" accent3="accent3" accent4="accent4" accent5="accent5" accent6="accent6" hlink="hlink" folHlink="folHlink"/>
  <p:sldLayoutIdLst>
    <p:sldLayoutId id="2147484205" r:id="rId1"/>
    <p:sldLayoutId id="2147484206" r:id="rId2"/>
    <p:sldLayoutId id="2147484208" r:id="rId3"/>
    <p:sldLayoutId id="2147484209" r:id="rId4"/>
    <p:sldLayoutId id="2147484210" r:id="rId5"/>
    <p:sldLayoutId id="2147484212" r:id="rId6"/>
    <p:sldLayoutId id="2147484211" r:id="rId7"/>
    <p:sldLayoutId id="2147484221" r:id="rId8"/>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b="1" kern="1200">
          <a:solidFill>
            <a:srgbClr val="626D7C"/>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1F1F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36452" y="256161"/>
            <a:ext cx="11362826" cy="1188720"/>
          </a:xfrm>
          <a:prstGeom prst="rect">
            <a:avLst/>
          </a:prstGeom>
          <a:solidFill>
            <a:srgbClr val="F1F1F4"/>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75616" y="1564912"/>
            <a:ext cx="11362826" cy="4035130"/>
          </a:xfrm>
          <a:prstGeom prst="rect">
            <a:avLst/>
          </a:prstGeom>
          <a:solidFill>
            <a:srgbClr val="F1F1F4"/>
          </a:solidFill>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21" name="Straight Connector 20">
            <a:extLst>
              <a:ext uri="{FF2B5EF4-FFF2-40B4-BE49-F238E27FC236}">
                <a16:creationId xmlns:a16="http://schemas.microsoft.com/office/drawing/2014/main" id="{C679BFDC-23C7-BC8E-C102-9FDB5E724C53}"/>
              </a:ext>
            </a:extLst>
          </p:cNvPr>
          <p:cNvCxnSpPr>
            <a:cxnSpLocks/>
          </p:cNvCxnSpPr>
          <p:nvPr userDrawn="1"/>
        </p:nvCxnSpPr>
        <p:spPr>
          <a:xfrm>
            <a:off x="11945566" y="539262"/>
            <a:ext cx="0" cy="49568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AE723DD-FC5D-C8EA-15B5-8B86668E35C5}"/>
              </a:ext>
            </a:extLst>
          </p:cNvPr>
          <p:cNvCxnSpPr>
            <a:cxnSpLocks/>
          </p:cNvCxnSpPr>
          <p:nvPr userDrawn="1"/>
        </p:nvCxnSpPr>
        <p:spPr>
          <a:xfrm>
            <a:off x="506627" y="6601839"/>
            <a:ext cx="986829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3" name="Picture 8" descr="Text, logo&#10;&#10;Description automatically generated">
            <a:extLst>
              <a:ext uri="{FF2B5EF4-FFF2-40B4-BE49-F238E27FC236}">
                <a16:creationId xmlns:a16="http://schemas.microsoft.com/office/drawing/2014/main" id="{ED9241A5-0CC7-24E6-923D-1A18A3A58B2D}"/>
              </a:ext>
            </a:extLst>
          </p:cNvPr>
          <p:cNvPicPr>
            <a:picLocks noChangeAspect="1"/>
          </p:cNvPicPr>
          <p:nvPr userDrawn="1"/>
        </p:nvPicPr>
        <p:blipFill>
          <a:blip r:embed="rId9"/>
          <a:stretch>
            <a:fillRect/>
          </a:stretch>
        </p:blipFill>
        <p:spPr>
          <a:xfrm>
            <a:off x="10609390" y="5670126"/>
            <a:ext cx="1336177" cy="931713"/>
          </a:xfrm>
          <a:prstGeom prst="rect">
            <a:avLst/>
          </a:prstGeom>
        </p:spPr>
      </p:pic>
    </p:spTree>
    <p:extLst>
      <p:ext uri="{BB962C8B-B14F-4D97-AF65-F5344CB8AC3E}">
        <p14:creationId xmlns:p14="http://schemas.microsoft.com/office/powerpoint/2010/main" val="3965894045"/>
      </p:ext>
    </p:extLst>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b="1" kern="1200">
          <a:solidFill>
            <a:srgbClr val="626D7C"/>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rgbClr val="626D7C"/>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darpl@cardiffmet.ac.uk"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7C_86DB6EA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UNg0WI2aOdY"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liberalhistory.org.uk/wp-content/uploads/2014/10/74_Spring_2012.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www.unmultimedia.org/photo/"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52176-8293-411C-85CF-321177B78560}"/>
              </a:ext>
            </a:extLst>
          </p:cNvPr>
          <p:cNvSpPr>
            <a:spLocks noGrp="1"/>
          </p:cNvSpPr>
          <p:nvPr>
            <p:ph type="ctrTitle"/>
          </p:nvPr>
        </p:nvSpPr>
        <p:spPr/>
        <p:txBody>
          <a:bodyPr>
            <a:normAutofit/>
          </a:bodyPr>
          <a:lstStyle/>
          <a:p>
            <a:r>
              <a:rPr lang="en-GB"/>
              <a:t>‘BRWYDR ABERTAWE’</a:t>
            </a:r>
          </a:p>
        </p:txBody>
      </p:sp>
      <p:sp>
        <p:nvSpPr>
          <p:cNvPr id="3" name="Subtitle 2">
            <a:extLst>
              <a:ext uri="{FF2B5EF4-FFF2-40B4-BE49-F238E27FC236}">
                <a16:creationId xmlns:a16="http://schemas.microsoft.com/office/drawing/2014/main" id="{D66DF206-3179-4211-97F6-6649A5AB95EF}"/>
              </a:ext>
            </a:extLst>
          </p:cNvPr>
          <p:cNvSpPr>
            <a:spLocks noGrp="1"/>
          </p:cNvSpPr>
          <p:nvPr>
            <p:ph type="subTitle" idx="1"/>
          </p:nvPr>
        </p:nvSpPr>
        <p:spPr>
          <a:xfrm>
            <a:off x="2809988" y="2809052"/>
            <a:ext cx="7049119" cy="1639282"/>
          </a:xfrm>
        </p:spPr>
        <p:txBody>
          <a:bodyPr>
            <a:normAutofit lnSpcReduction="10000"/>
          </a:bodyPr>
          <a:lstStyle/>
          <a:p>
            <a:r>
              <a:rPr lang="en-GB" dirty="0"/>
              <a:t>Dr Huw Griffiths</a:t>
            </a:r>
          </a:p>
          <a:p>
            <a:r>
              <a:rPr lang="en-GB"/>
              <a:t>a</a:t>
            </a:r>
            <a:endParaRPr lang="en-GB" dirty="0"/>
          </a:p>
          <a:p>
            <a:r>
              <a:rPr lang="en-GB" dirty="0"/>
              <a:t>Dr Susan Davis </a:t>
            </a:r>
          </a:p>
          <a:p>
            <a:r>
              <a:rPr lang="en-GB" sz="2400" dirty="0"/>
              <a:t>DARPL</a:t>
            </a:r>
          </a:p>
        </p:txBody>
      </p:sp>
    </p:spTree>
    <p:extLst>
      <p:ext uri="{BB962C8B-B14F-4D97-AF65-F5344CB8AC3E}">
        <p14:creationId xmlns:p14="http://schemas.microsoft.com/office/powerpoint/2010/main" val="2151179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09D0E1-5DA3-2A43-A380-722283F4FE76}"/>
              </a:ext>
            </a:extLst>
          </p:cNvPr>
          <p:cNvSpPr/>
          <p:nvPr/>
        </p:nvSpPr>
        <p:spPr>
          <a:xfrm>
            <a:off x="965232" y="1431058"/>
            <a:ext cx="9642764" cy="3539430"/>
          </a:xfrm>
          <a:prstGeom prst="rect">
            <a:avLst/>
          </a:prstGeom>
        </p:spPr>
        <p:txBody>
          <a:bodyPr wrap="square">
            <a:spAutoFit/>
          </a:bodyPr>
          <a:lstStyle/>
          <a:p>
            <a:pPr algn="ctr"/>
            <a:r>
              <a:rPr lang="en-GB" sz="2800" dirty="0" err="1"/>
              <a:t>Noder</a:t>
            </a:r>
            <a:r>
              <a:rPr lang="en-GB" sz="2800" dirty="0"/>
              <a:t> bod y </a:t>
            </a:r>
            <a:r>
              <a:rPr lang="en-GB" sz="2800" dirty="0" err="1"/>
              <a:t>deunyddiau</a:t>
            </a:r>
            <a:r>
              <a:rPr lang="en-GB" sz="2800" dirty="0"/>
              <a:t> </a:t>
            </a:r>
            <a:r>
              <a:rPr lang="en-GB" sz="2800" dirty="0" err="1"/>
              <a:t>hyn</a:t>
            </a:r>
            <a:r>
              <a:rPr lang="en-GB" sz="2800" dirty="0"/>
              <a:t> </a:t>
            </a:r>
            <a:r>
              <a:rPr lang="en-GB" sz="2800" dirty="0" err="1"/>
              <a:t>wedi’u</a:t>
            </a:r>
            <a:r>
              <a:rPr lang="en-GB" sz="2800" dirty="0"/>
              <a:t> </a:t>
            </a:r>
            <a:r>
              <a:rPr lang="en-GB" sz="2800" dirty="0" err="1"/>
              <a:t>creu</a:t>
            </a:r>
            <a:r>
              <a:rPr lang="en-GB" sz="2800" dirty="0"/>
              <a:t> </a:t>
            </a:r>
            <a:r>
              <a:rPr lang="en-GB" sz="2800" dirty="0" err="1"/>
              <a:t>ar</a:t>
            </a:r>
            <a:r>
              <a:rPr lang="en-GB" sz="2800" dirty="0"/>
              <a:t> y </a:t>
            </a:r>
            <a:r>
              <a:rPr lang="en-GB" sz="2800" dirty="0" err="1"/>
              <a:t>cyd</a:t>
            </a:r>
            <a:r>
              <a:rPr lang="en-GB" sz="2800" dirty="0"/>
              <a:t> </a:t>
            </a:r>
            <a:r>
              <a:rPr lang="en-GB" sz="2800" dirty="0" err="1"/>
              <a:t>ar</a:t>
            </a:r>
            <a:r>
              <a:rPr lang="en-GB" sz="2800" dirty="0"/>
              <a:t> </a:t>
            </a:r>
            <a:r>
              <a:rPr lang="en-GB" sz="2800" dirty="0" err="1"/>
              <a:t>gyfer</a:t>
            </a:r>
            <a:r>
              <a:rPr lang="en-GB" sz="2800" dirty="0"/>
              <a:t> DARPL ac </a:t>
            </a:r>
            <a:r>
              <a:rPr lang="en-GB" sz="2800" dirty="0" err="1"/>
              <a:t>ni</a:t>
            </a:r>
            <a:r>
              <a:rPr lang="en-GB" sz="2800" dirty="0"/>
              <a:t> </a:t>
            </a:r>
            <a:r>
              <a:rPr lang="en-GB" sz="2800" dirty="0" err="1"/>
              <a:t>ddylid</a:t>
            </a:r>
            <a:r>
              <a:rPr lang="en-GB" sz="2800" dirty="0"/>
              <a:t> </a:t>
            </a:r>
            <a:r>
              <a:rPr lang="en-GB" sz="2800" dirty="0" err="1"/>
              <a:t>eu</a:t>
            </a:r>
            <a:r>
              <a:rPr lang="en-GB" sz="2800" dirty="0"/>
              <a:t> </a:t>
            </a:r>
            <a:r>
              <a:rPr lang="en-GB" sz="2800" dirty="0" err="1"/>
              <a:t>defnyddio</a:t>
            </a:r>
            <a:r>
              <a:rPr lang="en-GB" sz="2800" dirty="0"/>
              <a:t> y </a:t>
            </a:r>
            <a:r>
              <a:rPr lang="en-GB" sz="2800" dirty="0" err="1"/>
              <a:t>tu</a:t>
            </a:r>
            <a:r>
              <a:rPr lang="en-GB" sz="2800" dirty="0"/>
              <a:t> </a:t>
            </a:r>
            <a:r>
              <a:rPr lang="en-GB" sz="2800" dirty="0" err="1"/>
              <a:t>allan</a:t>
            </a:r>
            <a:r>
              <a:rPr lang="en-GB" sz="2800" dirty="0"/>
              <a:t> </a:t>
            </a:r>
            <a:r>
              <a:rPr lang="en-GB" sz="2800" dirty="0" err="1"/>
              <a:t>i’r</a:t>
            </a:r>
            <a:r>
              <a:rPr lang="en-GB" sz="2800" dirty="0"/>
              <a:t> </a:t>
            </a:r>
            <a:r>
              <a:rPr lang="en-GB" sz="2800" dirty="0" err="1"/>
              <a:t>cyd-destun</a:t>
            </a:r>
            <a:r>
              <a:rPr lang="en-GB" sz="2800" dirty="0"/>
              <a:t> </a:t>
            </a:r>
            <a:r>
              <a:rPr lang="en-GB" sz="2800" dirty="0" err="1"/>
              <a:t>hwn</a:t>
            </a:r>
            <a:r>
              <a:rPr lang="en-GB" sz="2800" dirty="0"/>
              <a:t>. </a:t>
            </a:r>
          </a:p>
          <a:p>
            <a:pPr algn="ctr"/>
            <a:r>
              <a:rPr lang="en-GB" sz="2800" dirty="0" err="1"/>
              <a:t>Defnyddiwch</a:t>
            </a:r>
            <a:r>
              <a:rPr lang="en-GB" sz="2800" dirty="0"/>
              <a:t> y </a:t>
            </a:r>
            <a:r>
              <a:rPr lang="en-GB" sz="2800" dirty="0" err="1"/>
              <a:t>nodiadau</a:t>
            </a:r>
            <a:r>
              <a:rPr lang="en-GB" sz="2800" dirty="0"/>
              <a:t> </a:t>
            </a:r>
            <a:r>
              <a:rPr lang="en-GB" sz="2800" dirty="0" err="1"/>
              <a:t>i</a:t>
            </a:r>
            <a:r>
              <a:rPr lang="en-GB" sz="2800" dirty="0"/>
              <a:t> </a:t>
            </a:r>
            <a:r>
              <a:rPr lang="en-GB" sz="2800" dirty="0" err="1"/>
              <a:t>athrawon</a:t>
            </a:r>
            <a:r>
              <a:rPr lang="en-GB" sz="2800" dirty="0"/>
              <a:t> </a:t>
            </a:r>
            <a:r>
              <a:rPr lang="en-GB" sz="2800" dirty="0" err="1"/>
              <a:t>ar</a:t>
            </a:r>
            <a:r>
              <a:rPr lang="en-GB" sz="2800" dirty="0"/>
              <a:t> y </a:t>
            </a:r>
            <a:r>
              <a:rPr lang="en-GB" sz="2800" dirty="0" err="1"/>
              <a:t>cyd</a:t>
            </a:r>
            <a:r>
              <a:rPr lang="en-GB" sz="2800" dirty="0"/>
              <a:t> </a:t>
            </a:r>
            <a:r>
              <a:rPr lang="en-GB" sz="2800" dirty="0" err="1"/>
              <a:t>â’r</a:t>
            </a:r>
            <a:r>
              <a:rPr lang="en-GB" sz="2800" dirty="0"/>
              <a:t> </a:t>
            </a:r>
            <a:r>
              <a:rPr lang="en-GB" sz="2800" dirty="0" err="1"/>
              <a:t>cyflwyniad</a:t>
            </a:r>
            <a:r>
              <a:rPr lang="en-GB" sz="2800" dirty="0"/>
              <a:t> PowerPoint </a:t>
            </a:r>
            <a:r>
              <a:rPr lang="en-GB" sz="2800" dirty="0" err="1"/>
              <a:t>hwn</a:t>
            </a:r>
            <a:r>
              <a:rPr lang="en-GB" sz="2800" dirty="0"/>
              <a:t>. </a:t>
            </a:r>
          </a:p>
          <a:p>
            <a:pPr algn="ctr"/>
            <a:endParaRPr lang="en-GB" sz="2800" dirty="0"/>
          </a:p>
          <a:p>
            <a:pPr algn="ctr"/>
            <a:endParaRPr lang="en-GB" sz="2800" dirty="0"/>
          </a:p>
          <a:p>
            <a:pPr algn="ctr"/>
            <a:r>
              <a:rPr lang="en-GB" sz="2800" dirty="0" err="1"/>
              <a:t>Os</a:t>
            </a:r>
            <a:r>
              <a:rPr lang="en-GB" sz="2800" dirty="0"/>
              <a:t> </a:t>
            </a:r>
            <a:r>
              <a:rPr lang="en-GB" sz="2800" dirty="0" err="1"/>
              <a:t>oes</a:t>
            </a:r>
            <a:r>
              <a:rPr lang="en-GB" sz="2800" dirty="0"/>
              <a:t> </a:t>
            </a:r>
            <a:r>
              <a:rPr lang="en-GB" sz="2800" dirty="0" err="1"/>
              <a:t>gennych</a:t>
            </a:r>
            <a:r>
              <a:rPr lang="en-GB" sz="2800" dirty="0"/>
              <a:t> </a:t>
            </a:r>
            <a:r>
              <a:rPr lang="en-GB" sz="2800" dirty="0" err="1"/>
              <a:t>unrhyw</a:t>
            </a:r>
            <a:r>
              <a:rPr lang="en-GB" sz="2800" dirty="0"/>
              <a:t> </a:t>
            </a:r>
            <a:r>
              <a:rPr lang="en-GB" sz="2800" dirty="0" err="1"/>
              <a:t>ymholiadau</a:t>
            </a:r>
            <a:r>
              <a:rPr lang="en-GB" sz="2800" dirty="0"/>
              <a:t>, </a:t>
            </a:r>
            <a:r>
              <a:rPr lang="en-GB" sz="2800" dirty="0" err="1"/>
              <a:t>cysylltwch</a:t>
            </a:r>
            <a:r>
              <a:rPr lang="en-GB" sz="2800" dirty="0"/>
              <a:t> â </a:t>
            </a:r>
            <a:r>
              <a:rPr lang="en-GB" sz="2800" dirty="0">
                <a:hlinkClick r:id="rId2" tooltip="mailto:darpl@cardiffmet.ac.uk"/>
              </a:rPr>
              <a:t>darpl@cardiffmet.ac.uk</a:t>
            </a:r>
            <a:endParaRPr lang="en-US" sz="2800" dirty="0"/>
          </a:p>
        </p:txBody>
      </p:sp>
    </p:spTree>
    <p:extLst>
      <p:ext uri="{BB962C8B-B14F-4D97-AF65-F5344CB8AC3E}">
        <p14:creationId xmlns:p14="http://schemas.microsoft.com/office/powerpoint/2010/main" val="149405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D5152A-BAC8-4B8C-887B-F1A3B22479CD}"/>
              </a:ext>
            </a:extLst>
          </p:cNvPr>
          <p:cNvSpPr>
            <a:spLocks noGrp="1"/>
          </p:cNvSpPr>
          <p:nvPr>
            <p:ph idx="1"/>
          </p:nvPr>
        </p:nvSpPr>
        <p:spPr/>
        <p:txBody>
          <a:bodyPr>
            <a:normAutofit fontScale="92500" lnSpcReduction="10000"/>
          </a:bodyPr>
          <a:lstStyle/>
          <a:p>
            <a:r>
              <a:rPr lang="en-GB" sz="3600" dirty="0" err="1"/>
              <a:t>Defnyddiwch</a:t>
            </a:r>
            <a:r>
              <a:rPr lang="en-GB" sz="3600" dirty="0"/>
              <a:t> y </a:t>
            </a:r>
            <a:r>
              <a:rPr lang="en-GB" sz="3600" dirty="0" err="1"/>
              <a:t>sleidiau</a:t>
            </a:r>
            <a:r>
              <a:rPr lang="en-GB" sz="3600" dirty="0"/>
              <a:t> </a:t>
            </a:r>
            <a:r>
              <a:rPr lang="en-GB" sz="3600" dirty="0" err="1"/>
              <a:t>hyn</a:t>
            </a:r>
            <a:r>
              <a:rPr lang="en-GB" sz="3600" dirty="0"/>
              <a:t> </a:t>
            </a:r>
            <a:r>
              <a:rPr lang="en-GB" sz="3600" dirty="0" err="1"/>
              <a:t>ar</a:t>
            </a:r>
            <a:r>
              <a:rPr lang="en-GB" sz="3600" dirty="0"/>
              <a:t> y </a:t>
            </a:r>
            <a:r>
              <a:rPr lang="en-GB" sz="3600" dirty="0" err="1"/>
              <a:t>cyd</a:t>
            </a:r>
            <a:r>
              <a:rPr lang="en-GB" sz="3600" dirty="0"/>
              <a:t> </a:t>
            </a:r>
            <a:r>
              <a:rPr lang="en-GB" sz="3600" dirty="0" err="1"/>
              <a:t>â’r</a:t>
            </a:r>
            <a:r>
              <a:rPr lang="en-GB" sz="3600" dirty="0"/>
              <a:t> </a:t>
            </a:r>
            <a:r>
              <a:rPr lang="en-GB" sz="3600" dirty="0" err="1"/>
              <a:t>nodiadau</a:t>
            </a:r>
            <a:r>
              <a:rPr lang="en-GB" sz="3600" dirty="0"/>
              <a:t> </a:t>
            </a:r>
            <a:r>
              <a:rPr lang="en-GB" sz="3600" dirty="0" err="1"/>
              <a:t>i</a:t>
            </a:r>
            <a:r>
              <a:rPr lang="en-GB" sz="3600" dirty="0"/>
              <a:t> </a:t>
            </a:r>
            <a:r>
              <a:rPr lang="en-GB" sz="3600" dirty="0" err="1"/>
              <a:t>athrawon</a:t>
            </a:r>
            <a:endParaRPr lang="en-GB" sz="3600" dirty="0"/>
          </a:p>
          <a:p>
            <a:r>
              <a:rPr lang="en-GB" sz="3600" dirty="0" err="1"/>
              <a:t>Maent</a:t>
            </a:r>
            <a:r>
              <a:rPr lang="en-GB" sz="3600" dirty="0"/>
              <a:t> </a:t>
            </a:r>
            <a:r>
              <a:rPr lang="en-GB" sz="3600" dirty="0" err="1"/>
              <a:t>wedi’u</a:t>
            </a:r>
            <a:r>
              <a:rPr lang="en-GB" sz="3600" dirty="0"/>
              <a:t> </a:t>
            </a:r>
            <a:r>
              <a:rPr lang="en-GB" sz="3600" dirty="0" err="1"/>
              <a:t>cynllunio</a:t>
            </a:r>
            <a:r>
              <a:rPr lang="en-GB" sz="3600" dirty="0"/>
              <a:t> </a:t>
            </a:r>
            <a:r>
              <a:rPr lang="en-GB" sz="3600" dirty="0" err="1"/>
              <a:t>i</a:t>
            </a:r>
            <a:r>
              <a:rPr lang="en-GB" sz="3600" dirty="0"/>
              <a:t> </a:t>
            </a:r>
            <a:r>
              <a:rPr lang="en-GB" sz="3600" dirty="0" err="1"/>
              <a:t>ysgogi</a:t>
            </a:r>
            <a:r>
              <a:rPr lang="en-GB" sz="3600" dirty="0"/>
              <a:t> </a:t>
            </a:r>
            <a:r>
              <a:rPr lang="en-GB" sz="3600" dirty="0" err="1"/>
              <a:t>sgwrs</a:t>
            </a:r>
            <a:r>
              <a:rPr lang="en-GB" sz="3600" dirty="0"/>
              <a:t> ac </a:t>
            </a:r>
            <a:r>
              <a:rPr lang="en-GB" sz="3600" dirty="0" err="1"/>
              <a:t>ymchwil</a:t>
            </a:r>
            <a:r>
              <a:rPr lang="en-GB" sz="3600" dirty="0"/>
              <a:t> </a:t>
            </a:r>
            <a:r>
              <a:rPr lang="en-GB" sz="3600" dirty="0" err="1"/>
              <a:t>pellach</a:t>
            </a:r>
            <a:endParaRPr lang="en-GB" sz="3600" dirty="0"/>
          </a:p>
          <a:p>
            <a:r>
              <a:rPr lang="en-GB" sz="3600" dirty="0" err="1"/>
              <a:t>Dylai</a:t>
            </a:r>
            <a:r>
              <a:rPr lang="en-GB" sz="3600" dirty="0"/>
              <a:t> </a:t>
            </a:r>
            <a:r>
              <a:rPr lang="en-GB" sz="3600" dirty="0" err="1"/>
              <a:t>athrawon</a:t>
            </a:r>
            <a:r>
              <a:rPr lang="en-GB" sz="3600" dirty="0"/>
              <a:t> </a:t>
            </a:r>
            <a:r>
              <a:rPr lang="en-GB" sz="3600" dirty="0" err="1"/>
              <a:t>weithio</a:t>
            </a:r>
            <a:r>
              <a:rPr lang="en-GB" sz="3600" dirty="0"/>
              <a:t> </a:t>
            </a:r>
            <a:r>
              <a:rPr lang="en-GB" sz="3600" dirty="0" err="1"/>
              <a:t>gyda’r</a:t>
            </a:r>
            <a:r>
              <a:rPr lang="en-GB" sz="3600" dirty="0"/>
              <a:t> </a:t>
            </a:r>
            <a:r>
              <a:rPr lang="en-GB" sz="3600" dirty="0" err="1"/>
              <a:t>dysgwyr</a:t>
            </a:r>
            <a:r>
              <a:rPr lang="en-GB" sz="3600" dirty="0"/>
              <a:t> </a:t>
            </a:r>
            <a:r>
              <a:rPr lang="en-GB" sz="3600" dirty="0" err="1"/>
              <a:t>i</a:t>
            </a:r>
            <a:r>
              <a:rPr lang="en-GB" sz="3600" dirty="0"/>
              <a:t> </a:t>
            </a:r>
            <a:r>
              <a:rPr lang="en-GB" sz="3600" dirty="0" err="1"/>
              <a:t>archwilio’r</a:t>
            </a:r>
            <a:r>
              <a:rPr lang="en-GB" sz="3600" dirty="0"/>
              <a:t> </a:t>
            </a:r>
            <a:r>
              <a:rPr lang="en-GB" sz="3600" dirty="0" err="1"/>
              <a:t>deunyddiau</a:t>
            </a:r>
            <a:r>
              <a:rPr lang="en-GB" sz="3600" dirty="0"/>
              <a:t> </a:t>
            </a:r>
            <a:r>
              <a:rPr lang="en-GB" sz="3600" dirty="0" err="1"/>
              <a:t>a’u</a:t>
            </a:r>
            <a:r>
              <a:rPr lang="en-GB" sz="3600" dirty="0"/>
              <a:t> </a:t>
            </a:r>
            <a:r>
              <a:rPr lang="en-GB" sz="3600" dirty="0" err="1"/>
              <a:t>haddasu</a:t>
            </a:r>
            <a:r>
              <a:rPr lang="en-GB" sz="3600" dirty="0"/>
              <a:t> </a:t>
            </a:r>
            <a:r>
              <a:rPr lang="en-GB" sz="3600" dirty="0" err="1"/>
              <a:t>yn</a:t>
            </a:r>
            <a:r>
              <a:rPr lang="en-GB" sz="3600" dirty="0"/>
              <a:t> </a:t>
            </a:r>
            <a:r>
              <a:rPr lang="en-GB" sz="3600" dirty="0" err="1"/>
              <a:t>ôl</a:t>
            </a:r>
            <a:r>
              <a:rPr lang="en-GB" sz="3600" dirty="0"/>
              <a:t> </a:t>
            </a:r>
            <a:r>
              <a:rPr lang="en-GB" sz="3600" dirty="0" err="1"/>
              <a:t>anghenion</a:t>
            </a:r>
            <a:r>
              <a:rPr lang="en-GB" sz="3600" dirty="0"/>
              <a:t> / </a:t>
            </a:r>
            <a:r>
              <a:rPr lang="en-GB" sz="3600" dirty="0" err="1"/>
              <a:t>oedran</a:t>
            </a:r>
            <a:r>
              <a:rPr lang="en-GB" sz="3600" dirty="0"/>
              <a:t> y </a:t>
            </a:r>
            <a:r>
              <a:rPr lang="en-GB" sz="3600" dirty="0" err="1"/>
              <a:t>dysgwr</a:t>
            </a:r>
            <a:r>
              <a:rPr lang="en-GB" sz="3600" dirty="0"/>
              <a:t> ac </a:t>
            </a:r>
            <a:r>
              <a:rPr lang="en-GB" sz="3600" dirty="0" err="1"/>
              <a:t>ati</a:t>
            </a:r>
            <a:endParaRPr lang="en-GB" sz="3600" dirty="0"/>
          </a:p>
          <a:p>
            <a:r>
              <a:rPr lang="en-GB" sz="3600" dirty="0"/>
              <a:t>Mae </a:t>
            </a:r>
            <a:r>
              <a:rPr lang="en-GB" sz="3600" dirty="0" err="1"/>
              <a:t>deunydd</a:t>
            </a:r>
            <a:r>
              <a:rPr lang="en-GB" sz="3600" dirty="0"/>
              <a:t> </a:t>
            </a:r>
            <a:r>
              <a:rPr lang="en-GB" sz="3600" err="1"/>
              <a:t>darllen</a:t>
            </a:r>
            <a:r>
              <a:rPr lang="en-GB" sz="3600"/>
              <a:t> pellach / </a:t>
            </a:r>
            <a:r>
              <a:rPr lang="en-GB" sz="3600" err="1"/>
              <a:t>gwybodaeth</a:t>
            </a:r>
            <a:r>
              <a:rPr lang="en-GB" sz="3600"/>
              <a:t> </a:t>
            </a:r>
            <a:r>
              <a:rPr lang="en-GB" sz="3600" dirty="0"/>
              <a:t>b</a:t>
            </a:r>
            <a:r>
              <a:rPr lang="en-GB" sz="3600"/>
              <a:t>ellach </a:t>
            </a:r>
            <a:r>
              <a:rPr lang="en-GB" sz="3600" dirty="0" err="1"/>
              <a:t>ar</a:t>
            </a:r>
            <a:r>
              <a:rPr lang="en-GB" sz="3600" dirty="0"/>
              <a:t> y </a:t>
            </a:r>
            <a:r>
              <a:rPr lang="en-GB" sz="3600" dirty="0" err="1"/>
              <a:t>dudalen</a:t>
            </a:r>
            <a:r>
              <a:rPr lang="en-GB" sz="3600" dirty="0"/>
              <a:t> </a:t>
            </a:r>
            <a:r>
              <a:rPr lang="en-GB" sz="3600" dirty="0" err="1"/>
              <a:t>nodiadau</a:t>
            </a:r>
            <a:r>
              <a:rPr lang="en-GB" sz="3600" dirty="0"/>
              <a:t> </a:t>
            </a:r>
            <a:r>
              <a:rPr lang="en-GB" sz="3600" dirty="0" err="1"/>
              <a:t>i</a:t>
            </a:r>
            <a:r>
              <a:rPr lang="en-GB" sz="3600" dirty="0"/>
              <a:t> </a:t>
            </a:r>
            <a:r>
              <a:rPr lang="en-GB" sz="3600" dirty="0" err="1"/>
              <a:t>athrawon</a:t>
            </a:r>
            <a:endParaRPr lang="en-GB" sz="3600" dirty="0"/>
          </a:p>
          <a:p>
            <a:endParaRPr lang="en-GB" dirty="0"/>
          </a:p>
        </p:txBody>
      </p:sp>
      <p:sp>
        <p:nvSpPr>
          <p:cNvPr id="3" name="Title 2">
            <a:extLst>
              <a:ext uri="{FF2B5EF4-FFF2-40B4-BE49-F238E27FC236}">
                <a16:creationId xmlns:a16="http://schemas.microsoft.com/office/drawing/2014/main" id="{45D1BEC1-3ED3-4C7F-8340-CB541330CA56}"/>
              </a:ext>
            </a:extLst>
          </p:cNvPr>
          <p:cNvSpPr>
            <a:spLocks noGrp="1"/>
          </p:cNvSpPr>
          <p:nvPr>
            <p:ph type="title"/>
          </p:nvPr>
        </p:nvSpPr>
        <p:spPr/>
        <p:txBody>
          <a:bodyPr>
            <a:normAutofit/>
          </a:bodyPr>
          <a:lstStyle/>
          <a:p>
            <a:r>
              <a:rPr lang="en-GB" sz="4400"/>
              <a:t>SUT I DDEFNYDDIO’R SLEIDIAU HYN</a:t>
            </a:r>
          </a:p>
        </p:txBody>
      </p:sp>
    </p:spTree>
    <p:extLst>
      <p:ext uri="{BB962C8B-B14F-4D97-AF65-F5344CB8AC3E}">
        <p14:creationId xmlns:p14="http://schemas.microsoft.com/office/powerpoint/2010/main" val="1052886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7BF3B7-260A-22AA-E6E0-39127FA4F51E}"/>
              </a:ext>
            </a:extLst>
          </p:cNvPr>
          <p:cNvSpPr>
            <a:spLocks noGrp="1"/>
          </p:cNvSpPr>
          <p:nvPr>
            <p:ph type="title"/>
          </p:nvPr>
        </p:nvSpPr>
        <p:spPr>
          <a:xfrm>
            <a:off x="336452" y="256161"/>
            <a:ext cx="11362826" cy="1188720"/>
          </a:xfrm>
        </p:spPr>
        <p:txBody>
          <a:bodyPr anchor="ctr">
            <a:normAutofit/>
          </a:bodyPr>
          <a:lstStyle/>
          <a:p>
            <a:r>
              <a:rPr lang="en-US" dirty="0"/>
              <a:t>BETH YW’R </a:t>
            </a:r>
            <a:r>
              <a:rPr lang="en-US"/>
              <a:t>CYSYLLTIAD RHWNG Y CANLYNOL? </a:t>
            </a:r>
            <a:endParaRPr lang="en-US" dirty="0"/>
          </a:p>
        </p:txBody>
      </p:sp>
      <p:pic>
        <p:nvPicPr>
          <p:cNvPr id="6" name="Picture 5">
            <a:extLst>
              <a:ext uri="{FF2B5EF4-FFF2-40B4-BE49-F238E27FC236}">
                <a16:creationId xmlns:a16="http://schemas.microsoft.com/office/drawing/2014/main" id="{EDB55AF1-CF94-03C0-4A20-763E386BCDFC}"/>
              </a:ext>
            </a:extLst>
          </p:cNvPr>
          <p:cNvPicPr>
            <a:picLocks noChangeAspect="1"/>
          </p:cNvPicPr>
          <p:nvPr/>
        </p:nvPicPr>
        <p:blipFill rotWithShape="1">
          <a:blip r:embed="rId3"/>
          <a:srcRect l="11228" r="11228"/>
          <a:stretch/>
        </p:blipFill>
        <p:spPr>
          <a:xfrm>
            <a:off x="336452" y="1616640"/>
            <a:ext cx="4916170" cy="4219956"/>
          </a:xfrm>
          <a:prstGeom prst="rect">
            <a:avLst/>
          </a:prstGeom>
          <a:noFill/>
        </p:spPr>
      </p:pic>
      <p:sp>
        <p:nvSpPr>
          <p:cNvPr id="2" name="Content Placeholder 1">
            <a:extLst>
              <a:ext uri="{FF2B5EF4-FFF2-40B4-BE49-F238E27FC236}">
                <a16:creationId xmlns:a16="http://schemas.microsoft.com/office/drawing/2014/main" id="{04817D83-F173-7C36-464D-8198D8672170}"/>
              </a:ext>
            </a:extLst>
          </p:cNvPr>
          <p:cNvSpPr>
            <a:spLocks noGrp="1"/>
          </p:cNvSpPr>
          <p:nvPr>
            <p:ph sz="half" idx="2"/>
          </p:nvPr>
        </p:nvSpPr>
        <p:spPr>
          <a:xfrm>
            <a:off x="5530919" y="1616640"/>
            <a:ext cx="4615030" cy="4219956"/>
          </a:xfrm>
        </p:spPr>
        <p:txBody>
          <a:bodyPr>
            <a:normAutofit/>
          </a:bodyPr>
          <a:lstStyle/>
          <a:p>
            <a:r>
              <a:rPr lang="en-US" sz="3600"/>
              <a:t>Abertawe, Cymru</a:t>
            </a:r>
          </a:p>
          <a:p>
            <a:r>
              <a:rPr lang="en-US" sz="3600"/>
              <a:t>Rygbi</a:t>
            </a:r>
          </a:p>
          <a:p>
            <a:r>
              <a:rPr lang="en-US" sz="3600"/>
              <a:t>Nelson Mandela</a:t>
            </a:r>
          </a:p>
          <a:p>
            <a:r>
              <a:rPr lang="en-US" sz="3600"/>
              <a:t>Apartheid</a:t>
            </a:r>
          </a:p>
          <a:p>
            <a:r>
              <a:rPr lang="en-US" sz="3600"/>
              <a:t>De Affrica?</a:t>
            </a:r>
          </a:p>
        </p:txBody>
      </p:sp>
    </p:spTree>
    <p:extLst>
      <p:ext uri="{BB962C8B-B14F-4D97-AF65-F5344CB8AC3E}">
        <p14:creationId xmlns:p14="http://schemas.microsoft.com/office/powerpoint/2010/main" val="2262527653"/>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D15741-C280-55A1-2242-777C5026752E}"/>
              </a:ext>
            </a:extLst>
          </p:cNvPr>
          <p:cNvSpPr>
            <a:spLocks noGrp="1"/>
          </p:cNvSpPr>
          <p:nvPr>
            <p:ph type="title"/>
          </p:nvPr>
        </p:nvSpPr>
        <p:spPr/>
        <p:txBody>
          <a:bodyPr>
            <a:normAutofit fontScale="90000"/>
          </a:bodyPr>
          <a:lstStyle/>
          <a:p>
            <a:br>
              <a:rPr lang="en-US" sz="3600" dirty="0"/>
            </a:br>
            <a:r>
              <a:rPr lang="en-US" sz="3600" dirty="0"/>
              <a:t>‘BRWYDR ABERTAWE’</a:t>
            </a:r>
            <a:br>
              <a:rPr lang="en-US" dirty="0"/>
            </a:br>
            <a:br>
              <a:rPr lang="en-US" dirty="0"/>
            </a:br>
            <a:endParaRPr lang="en-US" dirty="0"/>
          </a:p>
        </p:txBody>
      </p:sp>
      <p:pic>
        <p:nvPicPr>
          <p:cNvPr id="4098" name="Picture 2">
            <a:extLst>
              <a:ext uri="{FF2B5EF4-FFF2-40B4-BE49-F238E27FC236}">
                <a16:creationId xmlns:a16="http://schemas.microsoft.com/office/drawing/2014/main" id="{092C8911-E6ED-2A65-6FD0-9961A0101A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39028" y="1646238"/>
            <a:ext cx="6782764" cy="38496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4B33A8-4CB7-C0DD-118C-09757152E7AD}"/>
              </a:ext>
            </a:extLst>
          </p:cNvPr>
          <p:cNvSpPr txBox="1"/>
          <p:nvPr/>
        </p:nvSpPr>
        <p:spPr>
          <a:xfrm>
            <a:off x="5277678" y="5973417"/>
            <a:ext cx="3369365" cy="646331"/>
          </a:xfrm>
          <a:prstGeom prst="rect">
            <a:avLst/>
          </a:prstGeom>
          <a:noFill/>
        </p:spPr>
        <p:txBody>
          <a:bodyPr wrap="square" rtlCol="0">
            <a:spAutoFit/>
          </a:bodyPr>
          <a:lstStyle/>
          <a:p>
            <a:r>
              <a:rPr lang="en-US"/>
              <a:t>Y fideo gan : BBC ar </a:t>
            </a:r>
          </a:p>
          <a:p>
            <a:r>
              <a:rPr lang="en-US">
                <a:hlinkClick r:id="rId3"/>
              </a:rPr>
              <a:t>https://youtu.be/UNg0WI2aOdY</a:t>
            </a:r>
            <a:endParaRPr lang="en-US"/>
          </a:p>
        </p:txBody>
      </p:sp>
    </p:spTree>
    <p:extLst>
      <p:ext uri="{BB962C8B-B14F-4D97-AF65-F5344CB8AC3E}">
        <p14:creationId xmlns:p14="http://schemas.microsoft.com/office/powerpoint/2010/main" val="3643813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C6E618FA-0D22-05A6-75BE-7428BDECA2F5}"/>
              </a:ext>
            </a:extLst>
          </p:cNvPr>
          <p:cNvSpPr>
            <a:spLocks noGrp="1"/>
          </p:cNvSpPr>
          <p:nvPr>
            <p:ph type="title"/>
          </p:nvPr>
        </p:nvSpPr>
        <p:spPr>
          <a:xfrm>
            <a:off x="336452" y="256161"/>
            <a:ext cx="11362826" cy="1188720"/>
          </a:xfrm>
        </p:spPr>
        <p:txBody>
          <a:bodyPr/>
          <a:lstStyle/>
          <a:p>
            <a:r>
              <a:rPr lang="en-US"/>
              <a:t>Protestwyr yn dal arwyddion yn erbyn ApartheiD</a:t>
            </a:r>
          </a:p>
        </p:txBody>
      </p:sp>
      <p:sp>
        <p:nvSpPr>
          <p:cNvPr id="1033" name="Content Placeholder 2">
            <a:extLst>
              <a:ext uri="{FF2B5EF4-FFF2-40B4-BE49-F238E27FC236}">
                <a16:creationId xmlns:a16="http://schemas.microsoft.com/office/drawing/2014/main" id="{545F2F0A-0896-C3BA-7402-37CCB906CEEF}"/>
              </a:ext>
            </a:extLst>
          </p:cNvPr>
          <p:cNvSpPr>
            <a:spLocks noGrp="1"/>
          </p:cNvSpPr>
          <p:nvPr>
            <p:ph sz="half" idx="1"/>
          </p:nvPr>
        </p:nvSpPr>
        <p:spPr>
          <a:xfrm>
            <a:off x="336452" y="1616640"/>
            <a:ext cx="4916170" cy="4219956"/>
          </a:xfrm>
        </p:spPr>
        <p:txBody>
          <a:bodyPr/>
          <a:lstStyle/>
          <a:p>
            <a:pPr marL="0" indent="0">
              <a:buNone/>
            </a:pPr>
            <a:endParaRPr lang="en-US"/>
          </a:p>
        </p:txBody>
      </p:sp>
      <p:pic>
        <p:nvPicPr>
          <p:cNvPr id="1026" name="Picture 2">
            <a:extLst>
              <a:ext uri="{FF2B5EF4-FFF2-40B4-BE49-F238E27FC236}">
                <a16:creationId xmlns:a16="http://schemas.microsoft.com/office/drawing/2014/main" id="{8CFE4CBA-B9D8-CAC4-DDD5-6DC5A8896103}"/>
              </a:ext>
            </a:extLst>
          </p:cNvPr>
          <p:cNvPicPr>
            <a:picLocks noGrp="1" noChangeAspect="1" noChangeArrowheads="1"/>
          </p:cNvPicPr>
          <p:nvPr>
            <p:ph sz="half" idx="2"/>
          </p:nvPr>
        </p:nvPicPr>
        <p:blipFill rotWithShape="1">
          <a:blip r:embed="rId2"/>
          <a:srcRect l="106" r="106"/>
          <a:stretch/>
        </p:blipFill>
        <p:spPr bwMode="auto">
          <a:xfrm>
            <a:off x="336453" y="1420352"/>
            <a:ext cx="8089918" cy="4416244"/>
          </a:xfrm>
          <a:prstGeom prst="rect">
            <a:avLst/>
          </a:prstGeom>
          <a:solidFill>
            <a:srgbClr val="FFFFFF"/>
          </a:solidFill>
        </p:spPr>
      </p:pic>
    </p:spTree>
    <p:extLst>
      <p:ext uri="{BB962C8B-B14F-4D97-AF65-F5344CB8AC3E}">
        <p14:creationId xmlns:p14="http://schemas.microsoft.com/office/powerpoint/2010/main" val="342249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a:spLocks noGrp="1"/>
          </p:cNvSpPr>
          <p:nvPr>
            <p:ph idx="1"/>
          </p:nvPr>
        </p:nvSpPr>
        <p:spPr>
          <a:xfrm>
            <a:off x="437323" y="4581939"/>
            <a:ext cx="9367004" cy="2015413"/>
          </a:xfrm>
        </p:spPr>
        <p:txBody>
          <a:bodyPr>
            <a:normAutofit fontScale="25000" lnSpcReduction="20000"/>
          </a:bodyPr>
          <a:lstStyle/>
          <a:p>
            <a:pPr marL="0" indent="0">
              <a:buNone/>
            </a:pPr>
            <a:r>
              <a:rPr lang="en-GB" sz="17600"/>
              <a:t>Peter Hain  </a:t>
            </a:r>
          </a:p>
          <a:p>
            <a:pPr marL="0" indent="0">
              <a:buNone/>
            </a:pPr>
            <a:r>
              <a:rPr lang="en-GB" sz="5600"/>
              <a:t>llun gan: </a:t>
            </a:r>
          </a:p>
          <a:p>
            <a:pPr marL="0" indent="0">
              <a:buNone/>
            </a:pPr>
            <a:r>
              <a:rPr lang="en-GB" sz="4800" b="0">
                <a:effectLst/>
                <a:latin typeface="Helvetica" pitchFamily="2" charset="0"/>
                <a:hlinkClick r:id="rId3"/>
              </a:rPr>
              <a:t>‎www.liberalhistory.org.uk/wp-</a:t>
            </a:r>
          </a:p>
          <a:p>
            <a:pPr marL="0" indent="0">
              <a:buNone/>
            </a:pPr>
            <a:r>
              <a:rPr lang="en-GB" sz="4800" b="0">
                <a:effectLst/>
                <a:latin typeface="Helvetica" pitchFamily="2" charset="0"/>
                <a:hlinkClick r:id="rId3"/>
              </a:rPr>
              <a:t>content/uploads/2014/10/74_Spring_2012.pdf</a:t>
            </a:r>
            <a:endParaRPr lang="en-GB" sz="4800" b="0">
              <a:effectLst/>
              <a:latin typeface="Helvetica" pitchFamily="2" charset="0"/>
            </a:endParaRPr>
          </a:p>
          <a:p>
            <a:pPr marL="0" indent="0">
              <a:buNone/>
            </a:pPr>
            <a:br>
              <a:rPr lang="en-GB" sz="7200">
                <a:effectLst/>
                <a:latin typeface="Helvetica" pitchFamily="2" charset="0"/>
              </a:rPr>
            </a:br>
            <a:endParaRPr lang="en-GB" sz="7200">
              <a:effectLst/>
              <a:latin typeface="Helvetica" pitchFamily="2" charset="0"/>
            </a:endParaRPr>
          </a:p>
          <a:p>
            <a:pPr marL="0" indent="0" algn="ctr">
              <a:buNone/>
            </a:pPr>
            <a:endParaRPr lang="en-GB" sz="7200"/>
          </a:p>
        </p:txBody>
      </p:sp>
      <p:pic>
        <p:nvPicPr>
          <p:cNvPr id="2" name="Picture 1"/>
          <p:cNvPicPr>
            <a:picLocks noChangeAspect="1"/>
          </p:cNvPicPr>
          <p:nvPr/>
        </p:nvPicPr>
        <p:blipFill rotWithShape="1">
          <a:blip r:embed="rId4"/>
          <a:srcRect l="31455" r="32140"/>
          <a:stretch/>
        </p:blipFill>
        <p:spPr>
          <a:xfrm>
            <a:off x="8112138" y="391736"/>
            <a:ext cx="3384376" cy="5229225"/>
          </a:xfrm>
          <a:prstGeom prst="rect">
            <a:avLst/>
          </a:prstGeom>
        </p:spPr>
      </p:pic>
      <p:pic>
        <p:nvPicPr>
          <p:cNvPr id="3" name="Picture 2"/>
          <p:cNvPicPr>
            <a:picLocks noChangeAspect="1"/>
          </p:cNvPicPr>
          <p:nvPr/>
        </p:nvPicPr>
        <p:blipFill>
          <a:blip r:embed="rId5"/>
          <a:stretch>
            <a:fillRect/>
          </a:stretch>
        </p:blipFill>
        <p:spPr>
          <a:xfrm>
            <a:off x="3110948" y="391737"/>
            <a:ext cx="4443467" cy="5361904"/>
          </a:xfrm>
          <a:prstGeom prst="rect">
            <a:avLst/>
          </a:prstGeom>
        </p:spPr>
      </p:pic>
    </p:spTree>
    <p:extLst>
      <p:ext uri="{BB962C8B-B14F-4D97-AF65-F5344CB8AC3E}">
        <p14:creationId xmlns:p14="http://schemas.microsoft.com/office/powerpoint/2010/main" val="349197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EA3184-09F8-ADFF-B186-80DB13A754B0}"/>
              </a:ext>
            </a:extLst>
          </p:cNvPr>
          <p:cNvSpPr>
            <a:spLocks noGrp="1"/>
          </p:cNvSpPr>
          <p:nvPr>
            <p:ph type="title"/>
          </p:nvPr>
        </p:nvSpPr>
        <p:spPr>
          <a:xfrm>
            <a:off x="5538647" y="2334868"/>
            <a:ext cx="5322943" cy="1188720"/>
          </a:xfrm>
        </p:spPr>
        <p:txBody>
          <a:bodyPr/>
          <a:lstStyle/>
          <a:p>
            <a:r>
              <a:rPr lang="en-US"/>
              <a:t>Apartheid yn ne Affrica </a:t>
            </a:r>
            <a:endParaRPr lang="en-US" dirty="0"/>
          </a:p>
        </p:txBody>
      </p:sp>
      <p:pic>
        <p:nvPicPr>
          <p:cNvPr id="2050" name="Picture 2">
            <a:extLst>
              <a:ext uri="{FF2B5EF4-FFF2-40B4-BE49-F238E27FC236}">
                <a16:creationId xmlns:a16="http://schemas.microsoft.com/office/drawing/2014/main" id="{D6525279-A1EC-5697-FDD8-F1EA0749C4F5}"/>
              </a:ext>
            </a:extLst>
          </p:cNvPr>
          <p:cNvPicPr>
            <a:picLocks noGrp="1" noChangeAspect="1" noChangeArrowheads="1"/>
          </p:cNvPicPr>
          <p:nvPr>
            <p:ph idx="1"/>
          </p:nvPr>
        </p:nvPicPr>
        <p:blipFill>
          <a:blip r:embed="rId2"/>
          <a:srcRect/>
          <a:stretch/>
        </p:blipFill>
        <p:spPr bwMode="auto">
          <a:xfrm>
            <a:off x="1109286" y="62223"/>
            <a:ext cx="4191763" cy="64241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14BF8B-DDA7-0386-617B-1276A6C4EA3D}"/>
              </a:ext>
            </a:extLst>
          </p:cNvPr>
          <p:cNvSpPr txBox="1"/>
          <p:nvPr/>
        </p:nvSpPr>
        <p:spPr>
          <a:xfrm>
            <a:off x="5301049" y="6240162"/>
            <a:ext cx="4386648" cy="246221"/>
          </a:xfrm>
          <a:prstGeom prst="rect">
            <a:avLst/>
          </a:prstGeom>
          <a:noFill/>
        </p:spPr>
        <p:txBody>
          <a:bodyPr wrap="square" rtlCol="0">
            <a:spAutoFit/>
          </a:bodyPr>
          <a:lstStyle/>
          <a:p>
            <a:r>
              <a:rPr lang="en-US" sz="1000" dirty="0" err="1"/>
              <a:t>Flickr.com</a:t>
            </a:r>
            <a:r>
              <a:rPr lang="en-US" sz="1000" dirty="0"/>
              <a:t>: </a:t>
            </a:r>
            <a:r>
              <a:rPr lang="en-GB" sz="1000" b="0" i="0" u="sng" dirty="0">
                <a:solidFill>
                  <a:srgbClr val="006DAC"/>
                </a:solidFill>
                <a:effectLst/>
                <a:latin typeface="Proxima Nova"/>
                <a:hlinkClick r:id="rId3"/>
              </a:rPr>
              <a:t>www.unmultimedia.org/photo/</a:t>
            </a:r>
            <a:endParaRPr lang="en-US" sz="1000" dirty="0"/>
          </a:p>
        </p:txBody>
      </p:sp>
    </p:spTree>
    <p:extLst>
      <p:ext uri="{BB962C8B-B14F-4D97-AF65-F5344CB8AC3E}">
        <p14:creationId xmlns:p14="http://schemas.microsoft.com/office/powerpoint/2010/main" val="3799062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9F30FAE-E5B4-B8A8-F97D-88841001C4E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045" r="17423" b="-2"/>
          <a:stretch/>
        </p:blipFill>
        <p:spPr bwMode="auto">
          <a:xfrm>
            <a:off x="336452" y="1616640"/>
            <a:ext cx="4916170" cy="42199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9A94BFB-F0AC-4DB2-8F07-CE3CA1F0435D}"/>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19807" r="-2" b="9554"/>
          <a:stretch/>
        </p:blipFill>
        <p:spPr bwMode="auto">
          <a:xfrm>
            <a:off x="5530919" y="1616640"/>
            <a:ext cx="4615030" cy="4219956"/>
          </a:xfrm>
          <a:prstGeom prst="rect">
            <a:avLst/>
          </a:prstGeom>
          <a:solidFill>
            <a:srgbClr val="FFFFFF"/>
          </a:solidFill>
        </p:spPr>
      </p:pic>
      <p:sp>
        <p:nvSpPr>
          <p:cNvPr id="4" name="Title 1">
            <a:extLst>
              <a:ext uri="{FF2B5EF4-FFF2-40B4-BE49-F238E27FC236}">
                <a16:creationId xmlns:a16="http://schemas.microsoft.com/office/drawing/2014/main" id="{547831EB-3830-E26B-65C3-259B9B528DC9}"/>
              </a:ext>
            </a:extLst>
          </p:cNvPr>
          <p:cNvSpPr>
            <a:spLocks noGrp="1"/>
          </p:cNvSpPr>
          <p:nvPr>
            <p:ph type="title"/>
          </p:nvPr>
        </p:nvSpPr>
        <p:spPr>
          <a:xfrm>
            <a:off x="336550" y="255588"/>
            <a:ext cx="11363325" cy="1189037"/>
          </a:xfrm>
        </p:spPr>
        <p:txBody>
          <a:bodyPr anchor="ctr">
            <a:normAutofit/>
          </a:bodyPr>
          <a:lstStyle/>
          <a:p>
            <a:r>
              <a:rPr lang="en-GB" b="1"/>
              <a:t>Nelson Mandela</a:t>
            </a:r>
          </a:p>
        </p:txBody>
      </p:sp>
    </p:spTree>
    <p:extLst>
      <p:ext uri="{BB962C8B-B14F-4D97-AF65-F5344CB8AC3E}">
        <p14:creationId xmlns:p14="http://schemas.microsoft.com/office/powerpoint/2010/main" val="1235276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EF3AE4-B076-1F41-4D06-2AEF1E95D7F7}"/>
              </a:ext>
            </a:extLst>
          </p:cNvPr>
          <p:cNvSpPr>
            <a:spLocks noGrp="1"/>
          </p:cNvSpPr>
          <p:nvPr>
            <p:ph type="title"/>
          </p:nvPr>
        </p:nvSpPr>
        <p:spPr/>
        <p:txBody>
          <a:bodyPr>
            <a:noAutofit/>
          </a:bodyPr>
          <a:lstStyle/>
          <a:p>
            <a:r>
              <a:rPr lang="en-GB" sz="2000"/>
              <a:t>YN 2018, </a:t>
            </a:r>
            <a:r>
              <a:rPr lang="en-GB" sz="2000" err="1"/>
              <a:t>Siya</a:t>
            </a:r>
            <a:r>
              <a:rPr lang="en-GB" sz="2000"/>
              <a:t> </a:t>
            </a:r>
            <a:r>
              <a:rPr lang="en-GB" sz="2000" err="1"/>
              <a:t>Kolisi</a:t>
            </a:r>
            <a:r>
              <a:rPr lang="en-GB" sz="2000"/>
              <a:t> OEDD Y DYN DU CYNTAF I’W WNEUD YN GAPTEN tÎm RYGBI’R SPRIngboks. ARWEINIODD DÎm De affrica I FFUDDUGOLIAETH YN rownd derfynol cwpan rygbi’r byd yn erbyn lloegr yn 2019.</a:t>
            </a:r>
            <a:endParaRPr lang="en-US" sz="2000"/>
          </a:p>
        </p:txBody>
      </p:sp>
      <p:pic>
        <p:nvPicPr>
          <p:cNvPr id="3074" name="Picture 2">
            <a:extLst>
              <a:ext uri="{FF2B5EF4-FFF2-40B4-BE49-F238E27FC236}">
                <a16:creationId xmlns:a16="http://schemas.microsoft.com/office/drawing/2014/main" id="{A287AAB8-B113-EAAC-AEC1-993582B8F71D}"/>
              </a:ext>
            </a:extLst>
          </p:cNvPr>
          <p:cNvPicPr>
            <a:picLocks noGrp="1" noChangeAspect="1" noChangeArrowheads="1"/>
          </p:cNvPicPr>
          <p:nvPr>
            <p:ph idx="1"/>
          </p:nvPr>
        </p:nvPicPr>
        <p:blipFill>
          <a:blip r:embed="rId2"/>
          <a:srcRect/>
          <a:stretch/>
        </p:blipFill>
        <p:spPr bwMode="auto">
          <a:xfrm>
            <a:off x="3045874" y="1631320"/>
            <a:ext cx="5656959" cy="44265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A786174-2124-5BF7-338D-ACE1FFE985D4}"/>
              </a:ext>
            </a:extLst>
          </p:cNvPr>
          <p:cNvSpPr txBox="1"/>
          <p:nvPr/>
        </p:nvSpPr>
        <p:spPr>
          <a:xfrm>
            <a:off x="5712315" y="6151055"/>
            <a:ext cx="2683565" cy="246221"/>
          </a:xfrm>
          <a:prstGeom prst="rect">
            <a:avLst/>
          </a:prstGeom>
          <a:noFill/>
        </p:spPr>
        <p:txBody>
          <a:bodyPr wrap="square" rtlCol="0">
            <a:spAutoFit/>
          </a:bodyPr>
          <a:lstStyle/>
          <a:p>
            <a:r>
              <a:rPr lang="en-US" sz="1000" dirty="0" err="1"/>
              <a:t>Flickr.com</a:t>
            </a:r>
            <a:r>
              <a:rPr lang="en-US" sz="1000" dirty="0"/>
              <a:t>: </a:t>
            </a:r>
            <a:r>
              <a:rPr lang="en-US" sz="1000" dirty="0" err="1"/>
              <a:t>GovernmentZA</a:t>
            </a:r>
            <a:r>
              <a:rPr lang="en-US" sz="1000" dirty="0"/>
              <a:t> </a:t>
            </a:r>
          </a:p>
        </p:txBody>
      </p:sp>
    </p:spTree>
    <p:extLst>
      <p:ext uri="{BB962C8B-B14F-4D97-AF65-F5344CB8AC3E}">
        <p14:creationId xmlns:p14="http://schemas.microsoft.com/office/powerpoint/2010/main" val="275659020"/>
      </p:ext>
    </p:extLst>
  </p:cSld>
  <p:clrMapOvr>
    <a:masterClrMapping/>
  </p:clrMapOvr>
</p:sld>
</file>

<file path=ppt/theme/theme1.xml><?xml version="1.0" encoding="utf-8"?>
<a:theme xmlns:a="http://schemas.openxmlformats.org/drawingml/2006/main" name="Parcel">
  <a:themeElements>
    <a:clrScheme name="Custom 1">
      <a:dk1>
        <a:srgbClr val="626D7C"/>
      </a:dk1>
      <a:lt1>
        <a:srgbClr val="FFFFFF"/>
      </a:lt1>
      <a:dk2>
        <a:srgbClr val="4A5356"/>
      </a:dk2>
      <a:lt2>
        <a:srgbClr val="E8E3CE"/>
      </a:lt2>
      <a:accent1>
        <a:srgbClr val="E83A55"/>
      </a:accent1>
      <a:accent2>
        <a:srgbClr val="9BAFB5"/>
      </a:accent2>
      <a:accent3>
        <a:srgbClr val="EF7589"/>
      </a:accent3>
      <a:accent4>
        <a:srgbClr val="9CA383"/>
      </a:accent4>
      <a:accent5>
        <a:srgbClr val="87795D"/>
      </a:accent5>
      <a:accent6>
        <a:srgbClr val="A0988C"/>
      </a:accent6>
      <a:hlink>
        <a:srgbClr val="00B0F0"/>
      </a:hlink>
      <a:folHlink>
        <a:srgbClr val="738F97"/>
      </a:folHlink>
    </a:clrScheme>
    <a:fontScheme name="DARPL Gotham">
      <a:majorFont>
        <a:latin typeface="Gotham Black"/>
        <a:ea typeface=""/>
        <a:cs typeface=""/>
      </a:majorFont>
      <a:minorFont>
        <a:latin typeface="Gotham"/>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2" id="{3492D3BB-110F-8E4A-8A4A-295781C09D66}" vid="{7850DE62-33AA-3146-B03B-BF33AF7942DF}"/>
    </a:ext>
  </a:extLst>
</a:theme>
</file>

<file path=ppt/theme/theme2.xml><?xml version="1.0" encoding="utf-8"?>
<a:theme xmlns:a="http://schemas.openxmlformats.org/drawingml/2006/main" name="1_Parcel">
  <a:themeElements>
    <a:clrScheme name="Custom 1">
      <a:dk1>
        <a:srgbClr val="626D7C"/>
      </a:dk1>
      <a:lt1>
        <a:srgbClr val="FFFFFF"/>
      </a:lt1>
      <a:dk2>
        <a:srgbClr val="4A5356"/>
      </a:dk2>
      <a:lt2>
        <a:srgbClr val="E8E3CE"/>
      </a:lt2>
      <a:accent1>
        <a:srgbClr val="E83A55"/>
      </a:accent1>
      <a:accent2>
        <a:srgbClr val="9BAFB5"/>
      </a:accent2>
      <a:accent3>
        <a:srgbClr val="EF7589"/>
      </a:accent3>
      <a:accent4>
        <a:srgbClr val="9CA383"/>
      </a:accent4>
      <a:accent5>
        <a:srgbClr val="87795D"/>
      </a:accent5>
      <a:accent6>
        <a:srgbClr val="A0988C"/>
      </a:accent6>
      <a:hlink>
        <a:srgbClr val="00B0F0"/>
      </a:hlink>
      <a:folHlink>
        <a:srgbClr val="738F97"/>
      </a:folHlink>
    </a:clrScheme>
    <a:fontScheme name="DARPL Gotham">
      <a:majorFont>
        <a:latin typeface="Gotham Black"/>
        <a:ea typeface=""/>
        <a:cs typeface=""/>
      </a:majorFont>
      <a:minorFont>
        <a:latin typeface="Gotham"/>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2" id="{3492D3BB-110F-8E4A-8A4A-295781C09D66}" vid="{F7F97D18-BF7D-8146-818B-EE88558C185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f284095-0b4a-4d85-a183-900106ba8f36">
      <Terms xmlns="http://schemas.microsoft.com/office/infopath/2007/PartnerControls"/>
    </lcf76f155ced4ddcb4097134ff3c332f>
    <TaxCatchAll xmlns="81c1dbbb-9ca6-46df-8a38-ec63e564a8a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7F9A4927AD77459663DD58FCD1E922" ma:contentTypeVersion="15" ma:contentTypeDescription="Create a new document." ma:contentTypeScope="" ma:versionID="6fb961ad79632321dc5deb3c9961342b">
  <xsd:schema xmlns:xsd="http://www.w3.org/2001/XMLSchema" xmlns:xs="http://www.w3.org/2001/XMLSchema" xmlns:p="http://schemas.microsoft.com/office/2006/metadata/properties" xmlns:ns2="af284095-0b4a-4d85-a183-900106ba8f36" xmlns:ns3="81c1dbbb-9ca6-46df-8a38-ec63e564a8a1" targetNamespace="http://schemas.microsoft.com/office/2006/metadata/properties" ma:root="true" ma:fieldsID="23e38acee224d687291074e380b59830" ns2:_="" ns3:_="">
    <xsd:import namespace="af284095-0b4a-4d85-a183-900106ba8f36"/>
    <xsd:import namespace="81c1dbbb-9ca6-46df-8a38-ec63e564a8a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284095-0b4a-4d85-a183-900106ba8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eea4ab8-d0d8-43ee-9242-cc8651970e3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c1dbbb-9ca6-46df-8a38-ec63e564a8a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2a1273a-ac01-4126-830a-17cb31106776}" ma:internalName="TaxCatchAll" ma:showField="CatchAllData" ma:web="81c1dbbb-9ca6-46df-8a38-ec63e564a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B74FE6-CA3A-4548-8F03-9F8F24C563B3}">
  <ds:schemaRefs>
    <ds:schemaRef ds:uri="http://schemas.microsoft.com/office/2006/documentManagement/types"/>
    <ds:schemaRef ds:uri="http://purl.org/dc/elements/1.1/"/>
    <ds:schemaRef ds:uri="http://purl.org/dc/terms/"/>
    <ds:schemaRef ds:uri="af284095-0b4a-4d85-a183-900106ba8f36"/>
    <ds:schemaRef ds:uri="http://schemas.openxmlformats.org/package/2006/metadata/core-properties"/>
    <ds:schemaRef ds:uri="http://purl.org/dc/dcmitype/"/>
    <ds:schemaRef ds:uri="81c1dbbb-9ca6-46df-8a38-ec63e564a8a1"/>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431A7CD-57EC-4D4F-BABD-9FACA85EC9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284095-0b4a-4d85-a183-900106ba8f36"/>
    <ds:schemaRef ds:uri="81c1dbbb-9ca6-46df-8a38-ec63e564a8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524F1B-7DA7-44DA-9ACF-93A955971F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Parcel</Template>
  <TotalTime>440</TotalTime>
  <Words>376</Words>
  <Application>Microsoft Office PowerPoint</Application>
  <PresentationFormat>Widescreen</PresentationFormat>
  <Paragraphs>39</Paragraphs>
  <Slides>10</Slides>
  <Notes>1</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Parcel</vt:lpstr>
      <vt:lpstr>1_Parcel</vt:lpstr>
      <vt:lpstr>‘BRWYDR ABERTAWE’</vt:lpstr>
      <vt:lpstr>SUT I DDEFNYDDIO’R SLEIDIAU HYN</vt:lpstr>
      <vt:lpstr>BETH YW’R CYSYLLTIAD RHWNG Y CANLYNOL? </vt:lpstr>
      <vt:lpstr> ‘BRWYDR ABERTAWE’  </vt:lpstr>
      <vt:lpstr>Protestwyr yn dal arwyddion yn erbyn ApartheiD</vt:lpstr>
      <vt:lpstr>PowerPoint Presentation</vt:lpstr>
      <vt:lpstr>Apartheid yn ne Affrica </vt:lpstr>
      <vt:lpstr>Nelson Mandela</vt:lpstr>
      <vt:lpstr>YN 2018, Siya Kolisi OEDD Y DYN DU CYNTAF I’W WNEUD YN GAPTEN tÎm RYGBI’R SPRIngboks. ARWEINIODD DÎm De affrica I FFUDDUGOLIAETH YN rownd derfynol cwpan rygbi’r byd yn erbyn lloegr yn 2019.</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 Kin</dc:creator>
  <cp:lastModifiedBy>Yu, Kin</cp:lastModifiedBy>
  <cp:revision>14</cp:revision>
  <dcterms:created xsi:type="dcterms:W3CDTF">2022-05-31T09:55:35Z</dcterms:created>
  <dcterms:modified xsi:type="dcterms:W3CDTF">2023-01-24T01:46:44Z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0x010100FB4C711A7DEFF34DAB45256121650E9A</vt:lpwstr>
  </property>
  <property fmtid="{D5CDD505-2E9C-101B-9397-08002B2CF9AE}" pid="3" name="MediaServiceImageTags">
    <vt:lpwstr/>
  </property>
</Properties>
</file>